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handoutMasterIdLst>
    <p:handoutMasterId r:id="rId11"/>
  </p:handoutMasterIdLst>
  <p:sldIdLst>
    <p:sldId id="399" r:id="rId2"/>
    <p:sldId id="386" r:id="rId3"/>
    <p:sldId id="360" r:id="rId4"/>
    <p:sldId id="361" r:id="rId5"/>
    <p:sldId id="365" r:id="rId6"/>
    <p:sldId id="368" r:id="rId7"/>
    <p:sldId id="366" r:id="rId8"/>
    <p:sldId id="367"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220" autoAdjust="0"/>
  </p:normalViewPr>
  <p:slideViewPr>
    <p:cSldViewPr>
      <p:cViewPr varScale="1">
        <p:scale>
          <a:sx n="102" d="100"/>
          <a:sy n="102"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77" d="100"/>
          <a:sy n="77" d="100"/>
        </p:scale>
        <p:origin x="322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z="1000">
                <a:latin typeface="Arial" panose="020B0604020202020204" pitchFamily="34" charset="0"/>
                <a:cs typeface="Arial" panose="020B0604020202020204" pitchFamily="34" charset="0"/>
              </a:rPr>
              <a:t>Class - The Life Of Christ (206)</a:t>
            </a:r>
            <a:endParaRPr lang="en-US" sz="10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sz="1000">
                <a:latin typeface="Arial" panose="020B0604020202020204" pitchFamily="34" charset="0"/>
                <a:cs typeface="Arial" panose="020B0604020202020204" pitchFamily="34" charset="0"/>
              </a:rPr>
              <a:t>4/29/2020 pm</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z="1000">
                <a:latin typeface="Arial" panose="020B0604020202020204" pitchFamily="34" charset="0"/>
                <a:cs typeface="Arial" panose="020B0604020202020204" pitchFamily="34" charset="0"/>
              </a:rPr>
              <a:t>Chris Simmons</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BB287F88-45EE-45D4-9D26-9D128B87E348}" type="slidenum">
              <a:rPr lang="en-US" sz="100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r>
              <a:rPr lang="en-US"/>
              <a:t>Class - The Life Of Christ (206)</a:t>
            </a:r>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r>
              <a:rPr lang="en-US"/>
              <a:t>4/29/2020 pm</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r>
              <a:rPr lang="en-US"/>
              <a:t>Chris Simmons</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82BDFBE-646C-4282-B86A-8E48B8D76660}" type="slidenum">
              <a:rPr lang="en-US" smtClean="0"/>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1</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A7F78742-6D33-4E32-8CC5-FA30FBC3FC0B}"/>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D23A4DB4-B5CD-4F87-B937-93F2272E3C07}"/>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A41BD7DC-0CE7-49EC-96BC-A904F7B1E303}"/>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337017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speak of what we must do each time commit any type of sin. (Confess and repent)</a:t>
            </a:r>
          </a:p>
          <a:p>
            <a:r>
              <a:rPr lang="en-US" dirty="0"/>
              <a:t>Cleansing is continuously available but conditionally given!</a:t>
            </a:r>
          </a:p>
          <a:p>
            <a:r>
              <a:rPr lang="en-US" dirty="0"/>
              <a:t>Heb 9:13-14</a:t>
            </a:r>
          </a:p>
          <a:p>
            <a:r>
              <a:rPr lang="en-US" dirty="0"/>
              <a:t>For if the blood of goats and bulls and the ashes of a heifer sprinkling those who have been defiled sanctify for the cleansing of the flesh, 14 how much more will the blood of Christ, who through the eternal Spirit offered Himself without blemish to God, cleanse your conscience from dead works to serve the living God? </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2</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D9B59366-25B1-4AD4-B206-124A9C44542D}"/>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6C501A72-EF21-411E-B471-8F3B4D408544}"/>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CF432B34-614A-44C9-9A8F-5B77584AF55D}"/>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100309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TYRE - Ezekiel prophesied the destruction of </a:t>
            </a:r>
            <a:r>
              <a:rPr lang="en-US" dirty="0" err="1"/>
              <a:t>Tyre</a:t>
            </a:r>
            <a:r>
              <a:rPr lang="en-US" dirty="0"/>
              <a:t> (</a:t>
            </a:r>
            <a:r>
              <a:rPr lang="en-US" dirty="0" err="1"/>
              <a:t>Ezek</a:t>
            </a:r>
            <a:r>
              <a:rPr lang="en-US" dirty="0"/>
              <a:t> 26:3-21). The first stage of this prophecy came true when Nebuchadnezzar, king of Babylon, besieged the mainland city of </a:t>
            </a:r>
            <a:r>
              <a:rPr lang="en-US" dirty="0" err="1"/>
              <a:t>Tyre</a:t>
            </a:r>
            <a:r>
              <a:rPr lang="en-US" dirty="0"/>
              <a:t> for 13 years (585 B.C. - 572 B.C.) and apparently destroyed it. However, Nebuchadnezzar had no navy; so he could not flatten the island city. But losing the mainland city was devastating to </a:t>
            </a:r>
            <a:r>
              <a:rPr lang="en-US" dirty="0" err="1"/>
              <a:t>Tyre</a:t>
            </a:r>
            <a:r>
              <a:rPr lang="en-US" dirty="0"/>
              <a:t>. This destroyed </a:t>
            </a:r>
            <a:r>
              <a:rPr lang="en-US" dirty="0" err="1"/>
              <a:t>Tyre's</a:t>
            </a:r>
            <a:r>
              <a:rPr lang="en-US" dirty="0"/>
              <a:t> influence in the world and reduced her commercial activities severely.</a:t>
            </a:r>
          </a:p>
          <a:p>
            <a:endParaRPr lang="en-US" dirty="0"/>
          </a:p>
          <a:p>
            <a:r>
              <a:rPr lang="en-US" dirty="0"/>
              <a:t>The second stage of Ezekiel's prophecy was fulfilled in 332 B.C., when Alexander the Great besieged the island city of </a:t>
            </a:r>
            <a:r>
              <a:rPr lang="en-US" dirty="0" err="1"/>
              <a:t>Tyre</a:t>
            </a:r>
            <a:r>
              <a:rPr lang="en-US" dirty="0"/>
              <a:t> for seven months. He finally captured it when he built a causeway from the mainland to the island. Hauling cedars from the mountains of Lebanon, he drove them as piles into the floor of the sea between the mainland and the island. Then he used the debris and timber of the ruined mainland city as solid material for the causeway. Hence, the remarkable prophecy of Ezekiel was completely fulfilled.</a:t>
            </a:r>
          </a:p>
          <a:p>
            <a:r>
              <a:rPr lang="en-US" dirty="0"/>
              <a:t>(Nelson's Illustrated Bible Dictionary)</a:t>
            </a:r>
          </a:p>
          <a:p>
            <a:endParaRPr lang="en-US" dirty="0"/>
          </a:p>
          <a:p>
            <a:r>
              <a:rPr lang="en-US" dirty="0"/>
              <a:t>We are reminded here of Elijah’s sojourn in Phoenicia during the drought in the days of Ahab and Jezebel (cf.</a:t>
            </a:r>
          </a:p>
          <a:p>
            <a:r>
              <a:rPr lang="en-US" dirty="0"/>
              <a:t>1 Kings 17:9-24). After the murder of John, the </a:t>
            </a:r>
            <a:r>
              <a:rPr lang="en-US" i="1" dirty="0"/>
              <a:t>Elijah who was to come </a:t>
            </a:r>
            <a:r>
              <a:rPr lang="en-US" dirty="0"/>
              <a:t>(11:14), Jesus had attracted the attention of Herod. Herod and Herodias had acted with the wickedness of Ahab and Jezebel (see 14:5). Like Elijah, Jesus will now sojourn among the Gentiles and find among them those who demonstrate a type of faith lacking</a:t>
            </a:r>
          </a:p>
          <a:p>
            <a:r>
              <a:rPr lang="en-US" dirty="0"/>
              <a:t>among many in his own homeland.</a:t>
            </a:r>
          </a:p>
          <a:p>
            <a:endParaRPr lang="en-US" dirty="0"/>
          </a:p>
          <a:p>
            <a:r>
              <a:rPr lang="en-US" dirty="0"/>
              <a:t>ZAREPHATH - [ZAR eh </a:t>
            </a:r>
            <a:r>
              <a:rPr lang="en-US" dirty="0" err="1"/>
              <a:t>fath</a:t>
            </a:r>
            <a:r>
              <a:rPr lang="en-US" dirty="0"/>
              <a:t>] (place of dyeing) - a Phoenician coastal city situated between Tyre and Sidon (see Map 4, B-2), where the prophet Elijah lodged with a widow (1 Kings 17:9-10; </a:t>
            </a:r>
            <a:r>
              <a:rPr lang="en-US" dirty="0" err="1"/>
              <a:t>Obad</a:t>
            </a:r>
            <a:r>
              <a:rPr lang="en-US" dirty="0"/>
              <a:t> 20; Luke 4:26; Sarepta, KJV). The widow of Zarephath showed great faith in feeding Elijah during a time of severe drought and famine. Her faith was rewarded, for her "bin of flour was not used up, nor did the jar of oil run dry" (1 Kings 17:16).</a:t>
            </a:r>
          </a:p>
          <a:p>
            <a:r>
              <a:rPr lang="en-US" dirty="0"/>
              <a:t>(Nelson's Illustrated Bible Dictionary)</a:t>
            </a:r>
          </a:p>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3</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0C401CDC-7EAB-46FE-9A2B-D9CD8B7F5C52}"/>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96BA4850-649D-4800-AC8F-898294C95915}"/>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D6DE8644-FA59-4161-8119-6B9043302AF5}"/>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256904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12:35 - And Jesus began to say, as He taught in the temple, "How is it that the scribes say that the Christ is the son of David?</a:t>
            </a:r>
          </a:p>
          <a:p>
            <a:r>
              <a:rPr lang="en-US" dirty="0"/>
              <a:t>Matt 22:41-42 - Now while the Pharisees were gathered together, Jesus asked them a question: 42 "What do you think about the Christ, whose son is He?" They said to Him, "The son of David.“</a:t>
            </a:r>
          </a:p>
          <a:p>
            <a:r>
              <a:rPr lang="en-US" dirty="0"/>
              <a:t>Matt 9:27</a:t>
            </a:r>
          </a:p>
          <a:p>
            <a:r>
              <a:rPr lang="en-US" dirty="0"/>
              <a:t> As Jesus went on from there, two blind men followed Him, crying out, "Have mercy on us, Son of David!"</a:t>
            </a:r>
          </a:p>
          <a:p>
            <a:r>
              <a:rPr lang="en-US" dirty="0"/>
              <a:t>Matt 12:22-23 - Then a demon-possessed man who was blind and mute was brought to Jesus, and He healed him, so that the mute man spoke and saw. 23 All the crowds were amazed, and were saying, "This man cannot be the Son of David, can he?</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4</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7A784288-DBE3-4303-9BEF-B8022AEC2E46}"/>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07BFD6DF-3A21-4781-A512-E1B1E52053B3}"/>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58FA460A-6DC1-4A67-9EA1-8573367DFA5C}"/>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174155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own disciples refused to accept homage from others (Acts 10:25-26; 14:15) but offered it to Jesus (28:9; 28:17; Luke 24:52).</a:t>
            </a:r>
          </a:p>
          <a:p>
            <a:r>
              <a:rPr lang="en-US" dirty="0"/>
              <a:t>Ps 119:173, “Let Your hand be ready to help me, for I have chosen Your precepts.” </a:t>
            </a:r>
          </a:p>
          <a:p>
            <a:r>
              <a:rPr lang="en-US" dirty="0"/>
              <a:t>Ps 109:26-27 - Help me, O Lord my God; Save me according to Your lovingkindness. 27 And let them know that this is Your hand; You, Lord, have done it. </a:t>
            </a:r>
          </a:p>
          <a:p>
            <a:r>
              <a:rPr lang="en-US" dirty="0"/>
              <a:t>Ps 145:17-18 - “The Lord is righteous in all His ways, And kind in all His deeds. 18 The Lord is near to all who call upon Him, To all who call upon Him in truth.”</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5</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55D7AE95-C252-4B82-959A-DA7B3E838C8D}"/>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99FA4E11-32A6-4B4F-903A-5844203BF79A}"/>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F7659BC8-2601-4496-B203-38BF4B07EDEA}"/>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143726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7:6 - Do not give what is holy to dogs, and do not throw your pearls before swine, or they will trample them under their feet, and turn and tear you to pieces.</a:t>
            </a:r>
          </a:p>
          <a:p>
            <a:r>
              <a:rPr lang="en-US" i="1" dirty="0" err="1"/>
              <a:t>Kunarion</a:t>
            </a:r>
            <a:r>
              <a:rPr lang="en-US" i="1" dirty="0"/>
              <a:t> </a:t>
            </a:r>
            <a:r>
              <a:rPr lang="en-US" dirty="0"/>
              <a:t>is the diminutive form of </a:t>
            </a:r>
            <a:r>
              <a:rPr lang="en-US" i="1" dirty="0" err="1"/>
              <a:t>kuon</a:t>
            </a:r>
            <a:r>
              <a:rPr lang="en-US" i="1" dirty="0"/>
              <a:t>, </a:t>
            </a:r>
            <a:r>
              <a:rPr lang="en-US" dirty="0"/>
              <a:t>thus lit. “little dogs” (NKJV). This indicates, “a house-dog or a lap-dog in contrast to a dog of the street or farm” (BAGD).</a:t>
            </a:r>
          </a:p>
          <a:p>
            <a:r>
              <a:rPr lang="en-US" dirty="0"/>
              <a:t>“</a:t>
            </a:r>
            <a:r>
              <a:rPr lang="en-US" b="1" dirty="0"/>
              <a:t>All that Jesus does is to ask the disciples and the woman to accept the divine plan that Jesus must work out his mission among the Jews.... Any share of Gentile individuals in any of these blessings can only be incidental during Jesus’ ministry in Israel</a:t>
            </a:r>
          </a:p>
          <a:p>
            <a:r>
              <a:rPr lang="en-US" dirty="0"/>
              <a:t>“The sort of language she might expect from a Jew in order to see how she would react.”</a:t>
            </a:r>
          </a:p>
          <a:p>
            <a:r>
              <a:rPr lang="en-US" dirty="0"/>
              <a:t>It is as if she did not care about anything other than that this Prophet can help her daughter and she will not be dissuaded . . . . It would have been easy for her to turn away in anger or sorrow or pride. But she saw Jesus as the only hope for her daughter. She would not turn away!</a:t>
            </a:r>
          </a:p>
          <a:p>
            <a:endParaRPr lang="en-US" dirty="0"/>
          </a:p>
          <a:p>
            <a:r>
              <a:rPr lang="en-US" dirty="0"/>
              <a:t>Our use of “dogs” as common expressions: </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6</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E908B9AF-637F-44F5-8619-1CCDE108495C}"/>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2725FA7E-F84A-4148-BFCA-8CFAB02DF9D7}"/>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1F812D33-4D39-4030-93B7-79FF2BC35684}"/>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10192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Even those not intended for the meal enjoy some of the blessings.</a:t>
            </a:r>
          </a:p>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7</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C078D1D8-3A84-431E-9A7C-0B0A5C520572}"/>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9D4DE23C-9319-40C4-AFAD-AA8830B3536B}"/>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98ED2C46-79BD-47DA-81D9-7100F6A65494}"/>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43942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8</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A1C84614-258C-46BA-B896-69A831E15021}"/>
              </a:ext>
            </a:extLst>
          </p:cNvPr>
          <p:cNvSpPr>
            <a:spLocks noGrp="1"/>
          </p:cNvSpPr>
          <p:nvPr>
            <p:ph type="dt" idx="1"/>
          </p:nvPr>
        </p:nvSpPr>
        <p:spPr/>
        <p:txBody>
          <a:bodyPr/>
          <a:lstStyle/>
          <a:p>
            <a:r>
              <a:rPr lang="en-US"/>
              <a:t>4/29/2020 pm</a:t>
            </a:r>
          </a:p>
        </p:txBody>
      </p:sp>
      <p:sp>
        <p:nvSpPr>
          <p:cNvPr id="6" name="Footer Placeholder 5">
            <a:extLst>
              <a:ext uri="{FF2B5EF4-FFF2-40B4-BE49-F238E27FC236}">
                <a16:creationId xmlns:a16="http://schemas.microsoft.com/office/drawing/2014/main" id="{2C197F81-995E-4CAC-8CC9-2FEE4E4217E0}"/>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1F96667C-41C2-45EA-A494-5CF2C0740E0D}"/>
              </a:ext>
            </a:extLst>
          </p:cNvPr>
          <p:cNvSpPr>
            <a:spLocks noGrp="1"/>
          </p:cNvSpPr>
          <p:nvPr>
            <p:ph type="hdr" sz="quarter"/>
          </p:nvPr>
        </p:nvSpPr>
        <p:spPr/>
        <p:txBody>
          <a:bodyPr/>
          <a:lstStyle/>
          <a:p>
            <a:r>
              <a:rPr lang="en-US"/>
              <a:t>Class - The Life Of Christ (206)</a:t>
            </a:r>
          </a:p>
        </p:txBody>
      </p:sp>
    </p:spTree>
    <p:extLst>
      <p:ext uri="{BB962C8B-B14F-4D97-AF65-F5344CB8AC3E}">
        <p14:creationId xmlns:p14="http://schemas.microsoft.com/office/powerpoint/2010/main" val="26412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95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4/29/2020</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039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4/29/2020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2877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4/29/2020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2565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4/29/2020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2617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22313" y="1371602"/>
            <a:ext cx="77724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4/29/2020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7462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4/29/2020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30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1800" b="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4/29/2020</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5370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
            <a:ext cx="82296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4/29/2020</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9437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4/29/2020</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1413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100" b="0">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4/29/2020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5528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1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4/29/2020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4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tx1">
                  <a:lumMod val="65000"/>
                  <a:lumOff val="35000"/>
                </a:schemeClr>
              </a:solidFill>
              <a:latin typeface="+mn-lt"/>
              <a:ea typeface="+mn-ea"/>
              <a:cs typeface="+mn-cs"/>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endParaRPr>
          </a:p>
        </p:txBody>
      </p:sp>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9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900">
                <a:solidFill>
                  <a:schemeClr val="tx1"/>
                </a:solidFill>
                <a:latin typeface="Century Gothic" pitchFamily="34" charset="0"/>
              </a:defRPr>
            </a:lvl1pPr>
          </a:lstStyle>
          <a:p>
            <a:fld id="{349BF3EA-1A78-4F07-BDC0-C8A1BD461199}" type="datetimeFigureOut">
              <a:rPr lang="en-US" smtClean="0"/>
              <a:pPr/>
              <a:t>4/29/2020</a:t>
            </a:fld>
            <a:endParaRPr lang="en-US" dirty="0"/>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9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7307894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ts val="3600"/>
        </a:lnSpc>
        <a:spcBef>
          <a:spcPct val="0"/>
        </a:spcBef>
        <a:buNone/>
        <a:defRPr sz="3600" kern="1200">
          <a:solidFill>
            <a:schemeClr val="tx2"/>
          </a:solidFill>
          <a:effectLst/>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922"/>
            <a:ext cx="7772400" cy="1408078"/>
          </a:xfrm>
        </p:spPr>
        <p:txBody>
          <a:bodyPr>
            <a:spAutoFit/>
          </a:bodyPr>
          <a:lstStyle/>
          <a:p>
            <a:r>
              <a:rPr lang="en-US" dirty="0">
                <a:solidFill>
                  <a:schemeClr val="tx1"/>
                </a:solidFill>
              </a:rPr>
              <a:t>The Life of Jesus Christ</a:t>
            </a:r>
            <a:br>
              <a:rPr lang="en-US" dirty="0">
                <a:solidFill>
                  <a:schemeClr val="tx1"/>
                </a:solidFill>
              </a:rPr>
            </a:br>
            <a:r>
              <a:rPr lang="en-US" sz="3600" dirty="0">
                <a:solidFill>
                  <a:schemeClr val="tx1"/>
                </a:solidFill>
              </a:rPr>
              <a:t>Lesson 11 – In Galilee And Beyond</a:t>
            </a:r>
            <a:endParaRPr lang="en-US" dirty="0">
              <a:solidFill>
                <a:schemeClr val="tx1"/>
              </a:solidFill>
            </a:endParaRPr>
          </a:p>
        </p:txBody>
      </p:sp>
      <p:sp>
        <p:nvSpPr>
          <p:cNvPr id="3" name="Content Placeholder 2"/>
          <p:cNvSpPr>
            <a:spLocks noGrp="1"/>
          </p:cNvSpPr>
          <p:nvPr>
            <p:ph type="subTitle" idx="1"/>
          </p:nvPr>
        </p:nvSpPr>
        <p:spPr>
          <a:xfrm>
            <a:off x="419492" y="3554361"/>
            <a:ext cx="8305800" cy="3046988"/>
          </a:xfrm>
        </p:spPr>
        <p:txBody>
          <a:bodyPr wrap="square">
            <a:spAutoFit/>
          </a:bodyPr>
          <a:lstStyle/>
          <a:p>
            <a:r>
              <a:rPr lang="en-US" sz="2400" dirty="0"/>
              <a:t>April 29, 2020</a:t>
            </a:r>
          </a:p>
          <a:p>
            <a:endParaRPr lang="en-US" sz="2400" dirty="0"/>
          </a:p>
          <a:p>
            <a:r>
              <a:rPr lang="en-US" sz="3200" dirty="0"/>
              <a:t>Healing of a daughter of a Canaanite woman</a:t>
            </a:r>
          </a:p>
          <a:p>
            <a:r>
              <a:rPr lang="en-US" sz="2600" dirty="0"/>
              <a:t>Matthew 15:21-28; Mark 7:24-30</a:t>
            </a:r>
          </a:p>
          <a:p>
            <a:r>
              <a:rPr lang="en-US" sz="3200" dirty="0"/>
              <a:t>Feeding of the Four Thousand</a:t>
            </a:r>
          </a:p>
          <a:p>
            <a:r>
              <a:rPr lang="en-US" sz="2600" dirty="0"/>
              <a:t>Matthew 15:29-39; Mark 7:31 - 8:10</a:t>
            </a:r>
          </a:p>
        </p:txBody>
      </p:sp>
    </p:spTree>
    <p:extLst>
      <p:ext uri="{BB962C8B-B14F-4D97-AF65-F5344CB8AC3E}">
        <p14:creationId xmlns:p14="http://schemas.microsoft.com/office/powerpoint/2010/main" val="124648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Purity and Defilement</a:t>
            </a:r>
            <a:br>
              <a:rPr lang="en-US" dirty="0">
                <a:solidFill>
                  <a:schemeClr val="tx1"/>
                </a:solidFill>
              </a:rPr>
            </a:br>
            <a:r>
              <a:rPr lang="en-US" sz="2400" dirty="0">
                <a:solidFill>
                  <a:schemeClr val="tx1"/>
                </a:solidFill>
              </a:rPr>
              <a:t>Matthew 15:1-21</a:t>
            </a:r>
            <a:endParaRPr lang="en-US" dirty="0">
              <a:solidFill>
                <a:schemeClr val="tx1"/>
              </a:solidFill>
            </a:endParaRPr>
          </a:p>
        </p:txBody>
      </p:sp>
      <p:sp>
        <p:nvSpPr>
          <p:cNvPr id="3" name="Content Placeholder 2"/>
          <p:cNvSpPr>
            <a:spLocks noGrp="1"/>
          </p:cNvSpPr>
          <p:nvPr>
            <p:ph idx="1"/>
          </p:nvPr>
        </p:nvSpPr>
        <p:spPr>
          <a:xfrm>
            <a:off x="173422" y="1387928"/>
            <a:ext cx="8804324" cy="5093702"/>
          </a:xfrm>
        </p:spPr>
        <p:txBody>
          <a:bodyPr>
            <a:spAutoFit/>
          </a:bodyPr>
          <a:lstStyle/>
          <a:p>
            <a:pPr marL="0" indent="0">
              <a:spcBef>
                <a:spcPts val="0"/>
              </a:spcBef>
              <a:buNone/>
            </a:pPr>
            <a:r>
              <a:rPr lang="en-US" sz="2500" i="1" dirty="0"/>
              <a:t>“Therefore, </a:t>
            </a:r>
            <a:r>
              <a:rPr lang="en-US" sz="2500" b="1" i="1" dirty="0"/>
              <a:t>if anyone cleanses himself from these things</a:t>
            </a:r>
            <a:r>
              <a:rPr lang="en-US" sz="2500" i="1" dirty="0"/>
              <a:t>, he will be a vessel for honor … useful to the Master.”</a:t>
            </a:r>
            <a:br>
              <a:rPr lang="en-US" sz="2500" i="1" dirty="0"/>
            </a:br>
            <a:r>
              <a:rPr lang="en-US" sz="2500" dirty="0"/>
              <a:t>(2 Timothy 2:21)</a:t>
            </a:r>
          </a:p>
          <a:p>
            <a:pPr marL="0" indent="0">
              <a:spcBef>
                <a:spcPts val="0"/>
              </a:spcBef>
              <a:buNone/>
            </a:pPr>
            <a:r>
              <a:rPr lang="en-US" sz="2500" i="1" dirty="0"/>
              <a:t>“Let us </a:t>
            </a:r>
            <a:r>
              <a:rPr lang="en-US" sz="2500" b="1" i="1" dirty="0"/>
              <a:t>cleanse ourselves from all defilement </a:t>
            </a:r>
            <a:r>
              <a:rPr lang="en-US" sz="2500" i="1" dirty="0"/>
              <a:t>of the flesh and spirit, perfecting holiness in the fear of God.” (</a:t>
            </a:r>
            <a:r>
              <a:rPr lang="en-US" sz="2500" dirty="0"/>
              <a:t>2 Corinthians 7:1)</a:t>
            </a:r>
          </a:p>
          <a:p>
            <a:pPr marL="0" indent="0">
              <a:spcBef>
                <a:spcPts val="0"/>
              </a:spcBef>
              <a:buNone/>
            </a:pPr>
            <a:r>
              <a:rPr lang="en-US" sz="2500" dirty="0"/>
              <a:t>The necessity of the blood of Jesus to be cleansed!</a:t>
            </a:r>
            <a:br>
              <a:rPr lang="en-US" sz="2500" dirty="0"/>
            </a:br>
            <a:r>
              <a:rPr lang="en-US" sz="2500" dirty="0"/>
              <a:t>(Hebrews 9:13-14; Ephesians 5:26)</a:t>
            </a:r>
          </a:p>
          <a:p>
            <a:pPr marL="0" indent="0">
              <a:spcBef>
                <a:spcPts val="0"/>
              </a:spcBef>
              <a:buNone/>
            </a:pPr>
            <a:r>
              <a:rPr lang="en-US" sz="2500" dirty="0"/>
              <a:t>1 John 1:6-9, </a:t>
            </a:r>
            <a:r>
              <a:rPr lang="en-US" sz="2500" i="1" dirty="0"/>
              <a:t>“… </a:t>
            </a:r>
            <a:r>
              <a:rPr lang="en-US" sz="2500" b="1" i="1" dirty="0"/>
              <a:t>if we walk in the Light </a:t>
            </a:r>
            <a:r>
              <a:rPr lang="en-US" sz="2500" i="1" dirty="0"/>
              <a:t>as He Himself is in the Light, we have fellowship with one another, and </a:t>
            </a:r>
            <a:r>
              <a:rPr lang="en-US" sz="2500" b="1" i="1" dirty="0"/>
              <a:t>the blood of Jesus His Son cleanses us from all sin</a:t>
            </a:r>
            <a:r>
              <a:rPr lang="en-US" sz="2500" i="1" dirty="0"/>
              <a:t>. If we say that we have no sin, we are deceiving ourselves and the truth is not in us. </a:t>
            </a:r>
            <a:r>
              <a:rPr lang="en-US" sz="2500" b="1" i="1" dirty="0"/>
              <a:t>If we confess our sins</a:t>
            </a:r>
            <a:r>
              <a:rPr lang="en-US" sz="2500" i="1" dirty="0"/>
              <a:t>, He is faithful and righteous to forgive us our sins and to </a:t>
            </a:r>
            <a:r>
              <a:rPr lang="en-US" sz="2500" b="1" i="1" dirty="0"/>
              <a:t>cleanse us from all unrighteousness</a:t>
            </a:r>
            <a:r>
              <a:rPr lang="en-US" sz="2500" i="1" dirty="0"/>
              <a:t>.”</a:t>
            </a:r>
            <a:endParaRPr lang="en-US" sz="2500" dirty="0"/>
          </a:p>
        </p:txBody>
      </p:sp>
    </p:spTree>
    <p:extLst>
      <p:ext uri="{BB962C8B-B14F-4D97-AF65-F5344CB8AC3E}">
        <p14:creationId xmlns:p14="http://schemas.microsoft.com/office/powerpoint/2010/main" val="190507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Healing a Canaanite Woman’s Daughter</a:t>
            </a:r>
            <a:br>
              <a:rPr lang="en-US" dirty="0">
                <a:solidFill>
                  <a:schemeClr val="tx1"/>
                </a:solidFill>
              </a:rPr>
            </a:br>
            <a:r>
              <a:rPr lang="en-US" sz="2400" dirty="0">
                <a:solidFill>
                  <a:schemeClr val="tx1"/>
                </a:solidFill>
              </a:rPr>
              <a:t>Matthew 15:21-28</a:t>
            </a:r>
            <a:endParaRPr lang="en-US" dirty="0">
              <a:solidFill>
                <a:schemeClr val="tx1"/>
              </a:solidFill>
            </a:endParaRPr>
          </a:p>
        </p:txBody>
      </p:sp>
      <p:sp>
        <p:nvSpPr>
          <p:cNvPr id="3" name="Content Placeholder 2"/>
          <p:cNvSpPr>
            <a:spLocks noGrp="1"/>
          </p:cNvSpPr>
          <p:nvPr>
            <p:ph idx="1"/>
          </p:nvPr>
        </p:nvSpPr>
        <p:spPr>
          <a:xfrm>
            <a:off x="173422" y="1387928"/>
            <a:ext cx="8804324" cy="954107"/>
          </a:xfrm>
        </p:spPr>
        <p:txBody>
          <a:bodyPr>
            <a:spAutoFit/>
          </a:bodyPr>
          <a:lstStyle/>
          <a:p>
            <a:pPr marL="0" indent="0">
              <a:buNone/>
            </a:pPr>
            <a:r>
              <a:rPr lang="en-US" sz="2800" dirty="0"/>
              <a:t>“</a:t>
            </a:r>
            <a:r>
              <a:rPr lang="en-US" sz="2800" b="1" i="1" dirty="0"/>
              <a:t>Jesus went away from there into the district of Tyre and Sidon</a:t>
            </a:r>
            <a:r>
              <a:rPr lang="en-US" sz="2800" i="1" dirty="0"/>
              <a:t>.”</a:t>
            </a:r>
          </a:p>
        </p:txBody>
      </p:sp>
      <p:pic>
        <p:nvPicPr>
          <p:cNvPr id="4" name="Picture 3">
            <a:extLst>
              <a:ext uri="{FF2B5EF4-FFF2-40B4-BE49-F238E27FC236}">
                <a16:creationId xmlns:a16="http://schemas.microsoft.com/office/drawing/2014/main" id="{637B4FC9-B9B8-44E2-AD04-00A7E8AA6957}"/>
              </a:ext>
            </a:extLst>
          </p:cNvPr>
          <p:cNvPicPr>
            <a:picLocks noChangeAspect="1"/>
          </p:cNvPicPr>
          <p:nvPr/>
        </p:nvPicPr>
        <p:blipFill rotWithShape="1">
          <a:blip r:embed="rId3"/>
          <a:srcRect l="9207" r="28505" b="62788"/>
          <a:stretch/>
        </p:blipFill>
        <p:spPr>
          <a:xfrm>
            <a:off x="2242704" y="1944467"/>
            <a:ext cx="6901296" cy="4913533"/>
          </a:xfrm>
          <a:prstGeom prst="rect">
            <a:avLst/>
          </a:prstGeom>
        </p:spPr>
      </p:pic>
      <p:sp>
        <p:nvSpPr>
          <p:cNvPr id="5" name="Oval 4">
            <a:extLst>
              <a:ext uri="{FF2B5EF4-FFF2-40B4-BE49-F238E27FC236}">
                <a16:creationId xmlns:a16="http://schemas.microsoft.com/office/drawing/2014/main" id="{1E0F7BA7-3D6C-4D4B-A2EF-17E4CC011B85}"/>
              </a:ext>
            </a:extLst>
          </p:cNvPr>
          <p:cNvSpPr/>
          <p:nvPr/>
        </p:nvSpPr>
        <p:spPr>
          <a:xfrm rot="1667352">
            <a:off x="5848350" y="1937049"/>
            <a:ext cx="1143000" cy="2303683"/>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Palatino Linotype" panose="02040502050505030304"/>
              <a:ea typeface="+mn-ea"/>
              <a:cs typeface="+mn-cs"/>
            </a:endParaRPr>
          </a:p>
        </p:txBody>
      </p:sp>
      <p:cxnSp>
        <p:nvCxnSpPr>
          <p:cNvPr id="7" name="Straight Arrow Connector 6">
            <a:extLst>
              <a:ext uri="{FF2B5EF4-FFF2-40B4-BE49-F238E27FC236}">
                <a16:creationId xmlns:a16="http://schemas.microsoft.com/office/drawing/2014/main" id="{127FB100-0E12-4F1D-A5FB-D34430FB3D94}"/>
              </a:ext>
            </a:extLst>
          </p:cNvPr>
          <p:cNvCxnSpPr/>
          <p:nvPr/>
        </p:nvCxnSpPr>
        <p:spPr>
          <a:xfrm flipH="1" flipV="1">
            <a:off x="6515100" y="3105150"/>
            <a:ext cx="1200150" cy="2743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A15D397-D2D5-404F-BC5F-59A6ED8A5CE6}"/>
              </a:ext>
            </a:extLst>
          </p:cNvPr>
          <p:cNvSpPr txBox="1"/>
          <p:nvPr/>
        </p:nvSpPr>
        <p:spPr>
          <a:xfrm>
            <a:off x="0" y="2857500"/>
            <a:ext cx="224270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Palatino Linotype" panose="02040502050505030304"/>
                <a:ea typeface="+mn-ea"/>
                <a:cs typeface="+mn-cs"/>
              </a:rPr>
              <a:t>cf. Matthew 11:21-22; Luke 4:23-30; 6:17; Acts 21:1-7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Palatino Linotype" panose="02040502050505030304"/>
                <a:ea typeface="+mn-ea"/>
                <a:cs typeface="+mn-cs"/>
              </a:rPr>
              <a:t>Prophecy: Ezekiel 26:3-21</a:t>
            </a:r>
          </a:p>
        </p:txBody>
      </p:sp>
    </p:spTree>
    <p:extLst>
      <p:ext uri="{BB962C8B-B14F-4D97-AF65-F5344CB8AC3E}">
        <p14:creationId xmlns:p14="http://schemas.microsoft.com/office/powerpoint/2010/main" val="20226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Healing a Canaanite Woman’s Daughter</a:t>
            </a:r>
            <a:br>
              <a:rPr lang="en-US" sz="3200" dirty="0">
                <a:solidFill>
                  <a:schemeClr val="tx1"/>
                </a:solidFill>
              </a:rPr>
            </a:br>
            <a:r>
              <a:rPr lang="en-US" sz="2400" dirty="0">
                <a:solidFill>
                  <a:schemeClr val="tx1"/>
                </a:solidFill>
              </a:rPr>
              <a:t>Matthew 15:21-28</a:t>
            </a:r>
            <a:endParaRPr lang="en-US" dirty="0">
              <a:solidFill>
                <a:schemeClr val="tx1"/>
              </a:solidFill>
            </a:endParaRPr>
          </a:p>
        </p:txBody>
      </p:sp>
      <p:sp>
        <p:nvSpPr>
          <p:cNvPr id="3" name="Content Placeholder 2"/>
          <p:cNvSpPr>
            <a:spLocks noGrp="1"/>
          </p:cNvSpPr>
          <p:nvPr>
            <p:ph idx="1"/>
          </p:nvPr>
        </p:nvSpPr>
        <p:spPr>
          <a:xfrm>
            <a:off x="173422" y="1387928"/>
            <a:ext cx="8804324" cy="4585871"/>
          </a:xfrm>
        </p:spPr>
        <p:txBody>
          <a:bodyPr>
            <a:spAutoFit/>
          </a:bodyPr>
          <a:lstStyle/>
          <a:p>
            <a:pPr marL="0" indent="0">
              <a:buNone/>
            </a:pPr>
            <a:r>
              <a:rPr lang="en-US" sz="3200" i="1" dirty="0"/>
              <a:t>“A Canaanite woman from that region came out and began to cry out, saying, ‘</a:t>
            </a:r>
            <a:r>
              <a:rPr lang="en-US" sz="3200" b="1" i="1" dirty="0"/>
              <a:t>Have mercy on me, Lord</a:t>
            </a:r>
            <a:r>
              <a:rPr lang="en-US" sz="3200" i="1" dirty="0"/>
              <a:t>, </a:t>
            </a:r>
            <a:r>
              <a:rPr lang="en-US" sz="3200" b="1" i="1" dirty="0"/>
              <a:t>Son of David</a:t>
            </a:r>
            <a:r>
              <a:rPr lang="en-US" sz="3200" i="1" dirty="0"/>
              <a:t>; my daughter is cruelly demon-possessed.’” </a:t>
            </a:r>
            <a:r>
              <a:rPr lang="en-US" sz="2800" dirty="0"/>
              <a:t>(verse 22; cf. Luke 18:25-39)</a:t>
            </a:r>
          </a:p>
          <a:p>
            <a:pPr marL="0" indent="0">
              <a:buNone/>
            </a:pPr>
            <a:r>
              <a:rPr lang="en-US" sz="3200" dirty="0"/>
              <a:t>Jesus does not respond but His disciples, as they </a:t>
            </a:r>
            <a:r>
              <a:rPr lang="en-US" sz="3200" i="1" dirty="0"/>
              <a:t>“implored Him saying, ‘Send her away, because she keeps shouting at us.’”</a:t>
            </a:r>
            <a:r>
              <a:rPr lang="en-US" sz="3200" dirty="0"/>
              <a:t> </a:t>
            </a:r>
            <a:r>
              <a:rPr lang="en-US" sz="2800" dirty="0"/>
              <a:t>(verse 23)</a:t>
            </a:r>
            <a:endParaRPr lang="en-US" sz="3200" dirty="0"/>
          </a:p>
          <a:p>
            <a:r>
              <a:rPr lang="en-US" sz="2800" dirty="0"/>
              <a:t>What does this woman’s address of Jesus say about her? (Mark 12:35; Matthew 9:27; 12:23)</a:t>
            </a:r>
          </a:p>
        </p:txBody>
      </p:sp>
    </p:spTree>
    <p:extLst>
      <p:ext uri="{BB962C8B-B14F-4D97-AF65-F5344CB8AC3E}">
        <p14:creationId xmlns:p14="http://schemas.microsoft.com/office/powerpoint/2010/main" val="379144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Healing a Canaanite Woman’s Daughter</a:t>
            </a:r>
            <a:br>
              <a:rPr lang="en-US" sz="3200" dirty="0">
                <a:solidFill>
                  <a:schemeClr val="tx1"/>
                </a:solidFill>
              </a:rPr>
            </a:br>
            <a:r>
              <a:rPr lang="en-US" sz="2400" dirty="0">
                <a:solidFill>
                  <a:schemeClr val="tx1"/>
                </a:solidFill>
              </a:rPr>
              <a:t>Matthew 15:21-28</a:t>
            </a:r>
            <a:endParaRPr lang="en-US" dirty="0">
              <a:solidFill>
                <a:schemeClr val="tx1"/>
              </a:solidFill>
            </a:endParaRPr>
          </a:p>
        </p:txBody>
      </p:sp>
      <p:sp>
        <p:nvSpPr>
          <p:cNvPr id="3" name="Content Placeholder 2"/>
          <p:cNvSpPr>
            <a:spLocks noGrp="1"/>
          </p:cNvSpPr>
          <p:nvPr>
            <p:ph idx="1"/>
          </p:nvPr>
        </p:nvSpPr>
        <p:spPr>
          <a:xfrm>
            <a:off x="173422" y="1387928"/>
            <a:ext cx="8804324" cy="5410712"/>
          </a:xfrm>
        </p:spPr>
        <p:txBody>
          <a:bodyPr>
            <a:spAutoFit/>
          </a:bodyPr>
          <a:lstStyle/>
          <a:p>
            <a:pPr marL="0" indent="0">
              <a:buNone/>
            </a:pPr>
            <a:r>
              <a:rPr lang="en-US" sz="3200" dirty="0"/>
              <a:t>Jesus finally responds to the woman saying, </a:t>
            </a:r>
            <a:br>
              <a:rPr lang="en-US" sz="3200" dirty="0"/>
            </a:br>
            <a:r>
              <a:rPr lang="en-US" sz="3200" i="1" dirty="0"/>
              <a:t>“</a:t>
            </a:r>
            <a:r>
              <a:rPr lang="en-US" sz="3200" b="1" i="1" dirty="0"/>
              <a:t>I was sent only to the lost sheep of the house of Israel</a:t>
            </a:r>
            <a:r>
              <a:rPr lang="en-US" sz="3200" i="1" dirty="0"/>
              <a:t>.”</a:t>
            </a:r>
            <a:r>
              <a:rPr lang="en-US" sz="3200" dirty="0"/>
              <a:t> </a:t>
            </a:r>
            <a:r>
              <a:rPr lang="en-US" sz="2800" dirty="0"/>
              <a:t>(verse 24; cf. Matthew 10:5-6; Acts 1:8; 3:26; 13:46; Romans 1:16; 2:9-10)</a:t>
            </a:r>
          </a:p>
          <a:p>
            <a:pPr marL="0" indent="0">
              <a:buNone/>
            </a:pPr>
            <a:r>
              <a:rPr lang="en-US" sz="3200" dirty="0"/>
              <a:t>The woman’s response: </a:t>
            </a:r>
            <a:r>
              <a:rPr lang="en-US" sz="3200" i="1" dirty="0"/>
              <a:t>“She came and began to </a:t>
            </a:r>
            <a:r>
              <a:rPr lang="en-US" sz="3200" b="1" i="1" dirty="0"/>
              <a:t>bow down</a:t>
            </a:r>
            <a:r>
              <a:rPr lang="en-US" sz="3200" i="1" dirty="0"/>
              <a:t> before Him saying, ‘</a:t>
            </a:r>
            <a:r>
              <a:rPr lang="en-US" sz="3200" b="1" i="1" dirty="0"/>
              <a:t>Lord, help me</a:t>
            </a:r>
            <a:r>
              <a:rPr lang="en-US" sz="3200" i="1" dirty="0"/>
              <a:t>!’”</a:t>
            </a:r>
            <a:r>
              <a:rPr lang="en-US" sz="3200" dirty="0"/>
              <a:t> </a:t>
            </a:r>
            <a:r>
              <a:rPr lang="en-US" sz="2800" dirty="0"/>
              <a:t>(verse 25)</a:t>
            </a:r>
          </a:p>
          <a:p>
            <a:r>
              <a:rPr lang="en-US" sz="2800" dirty="0"/>
              <a:t>Accepted by Jesus. (Matthew 4:10; 8:2; 9:18)</a:t>
            </a:r>
          </a:p>
          <a:p>
            <a:r>
              <a:rPr lang="en-US" sz="2800" dirty="0"/>
              <a:t>Do we see the desperate need for Jesus’ help as she did? (Hebrews 4:16; cf. Psalms 46:1; 109:26-27; 119:173; 145:17-18)</a:t>
            </a:r>
          </a:p>
        </p:txBody>
      </p:sp>
    </p:spTree>
    <p:extLst>
      <p:ext uri="{BB962C8B-B14F-4D97-AF65-F5344CB8AC3E}">
        <p14:creationId xmlns:p14="http://schemas.microsoft.com/office/powerpoint/2010/main" val="340129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Healing a Canaanite Woman’s Daughter</a:t>
            </a:r>
            <a:br>
              <a:rPr lang="en-US" sz="3200" dirty="0">
                <a:solidFill>
                  <a:schemeClr val="tx1"/>
                </a:solidFill>
              </a:rPr>
            </a:br>
            <a:r>
              <a:rPr lang="en-US" sz="2400" dirty="0">
                <a:solidFill>
                  <a:schemeClr val="tx1"/>
                </a:solidFill>
              </a:rPr>
              <a:t>Matthew 15:21-28</a:t>
            </a:r>
            <a:endParaRPr lang="en-US" dirty="0">
              <a:solidFill>
                <a:schemeClr val="tx1"/>
              </a:solidFill>
            </a:endParaRPr>
          </a:p>
        </p:txBody>
      </p:sp>
      <p:sp>
        <p:nvSpPr>
          <p:cNvPr id="3" name="Content Placeholder 2"/>
          <p:cNvSpPr>
            <a:spLocks noGrp="1"/>
          </p:cNvSpPr>
          <p:nvPr>
            <p:ph idx="1"/>
          </p:nvPr>
        </p:nvSpPr>
        <p:spPr>
          <a:xfrm>
            <a:off x="173422" y="1387928"/>
            <a:ext cx="8804324" cy="4007251"/>
          </a:xfrm>
        </p:spPr>
        <p:txBody>
          <a:bodyPr>
            <a:spAutoFit/>
          </a:bodyPr>
          <a:lstStyle/>
          <a:p>
            <a:pPr marL="0" indent="0">
              <a:buNone/>
            </a:pPr>
            <a:r>
              <a:rPr lang="en-US" sz="3200" dirty="0"/>
              <a:t>Jesus responded saying, </a:t>
            </a:r>
            <a:r>
              <a:rPr lang="en-US" sz="3200" i="1" dirty="0"/>
              <a:t>“It is not good to take the children’s bread and throw it to the dogs.”</a:t>
            </a:r>
            <a:r>
              <a:rPr lang="en-US" sz="2800" i="1" dirty="0"/>
              <a:t> </a:t>
            </a:r>
            <a:r>
              <a:rPr lang="en-US" sz="2800" dirty="0"/>
              <a:t>(verse 26)</a:t>
            </a:r>
          </a:p>
          <a:p>
            <a:r>
              <a:rPr lang="en-US" sz="2800" dirty="0"/>
              <a:t>An expression: (Matthew 7:6)</a:t>
            </a:r>
          </a:p>
          <a:p>
            <a:r>
              <a:rPr lang="en-US" sz="2800" dirty="0"/>
              <a:t>Who is to receive the blessing of a meal first, the children or the family pet?</a:t>
            </a:r>
          </a:p>
          <a:p>
            <a:pPr lvl="1"/>
            <a:r>
              <a:rPr lang="en-US" sz="2800" dirty="0"/>
              <a:t>Jesus is simply speaking of the sequence of God’s divine plan. To the Jews first.</a:t>
            </a:r>
          </a:p>
          <a:p>
            <a:r>
              <a:rPr lang="en-US" sz="2800" dirty="0"/>
              <a:t>Does Jesus know her heart?</a:t>
            </a:r>
          </a:p>
        </p:txBody>
      </p:sp>
    </p:spTree>
    <p:extLst>
      <p:ext uri="{BB962C8B-B14F-4D97-AF65-F5344CB8AC3E}">
        <p14:creationId xmlns:p14="http://schemas.microsoft.com/office/powerpoint/2010/main" val="193662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Healing a Canaanite Woman’s Daughter</a:t>
            </a:r>
            <a:br>
              <a:rPr lang="en-US" sz="3200" dirty="0">
                <a:solidFill>
                  <a:schemeClr val="tx1"/>
                </a:solidFill>
              </a:rPr>
            </a:br>
            <a:r>
              <a:rPr lang="en-US" sz="2400" dirty="0">
                <a:solidFill>
                  <a:schemeClr val="tx1"/>
                </a:solidFill>
              </a:rPr>
              <a:t>Matthew 15:21-28</a:t>
            </a:r>
            <a:endParaRPr lang="en-US" dirty="0">
              <a:solidFill>
                <a:schemeClr val="tx1"/>
              </a:solidFill>
            </a:endParaRPr>
          </a:p>
        </p:txBody>
      </p:sp>
      <p:sp>
        <p:nvSpPr>
          <p:cNvPr id="3" name="Content Placeholder 2"/>
          <p:cNvSpPr>
            <a:spLocks noGrp="1"/>
          </p:cNvSpPr>
          <p:nvPr>
            <p:ph idx="1"/>
          </p:nvPr>
        </p:nvSpPr>
        <p:spPr>
          <a:xfrm>
            <a:off x="173422" y="1387928"/>
            <a:ext cx="8804324" cy="4044184"/>
          </a:xfrm>
        </p:spPr>
        <p:txBody>
          <a:bodyPr>
            <a:spAutoFit/>
          </a:bodyPr>
          <a:lstStyle/>
          <a:p>
            <a:pPr marL="0" indent="0">
              <a:buNone/>
            </a:pPr>
            <a:r>
              <a:rPr lang="en-US" sz="3200" dirty="0"/>
              <a:t>The woman then responds: </a:t>
            </a:r>
            <a:r>
              <a:rPr lang="en-US" sz="3200" i="1" dirty="0"/>
              <a:t>“</a:t>
            </a:r>
            <a:r>
              <a:rPr lang="en-US" sz="3200" b="1" i="1" dirty="0"/>
              <a:t>Yes, Lord</a:t>
            </a:r>
            <a:r>
              <a:rPr lang="en-US" sz="3200" i="1" dirty="0"/>
              <a:t>; but even the dogs feed on the crumbs which fall from their masters' table.”</a:t>
            </a:r>
            <a:r>
              <a:rPr lang="en-US" sz="3200" dirty="0"/>
              <a:t> </a:t>
            </a:r>
            <a:r>
              <a:rPr lang="en-US" sz="2800" dirty="0"/>
              <a:t>(verse 27)</a:t>
            </a:r>
          </a:p>
          <a:p>
            <a:r>
              <a:rPr lang="en-US" sz="2800" i="1" dirty="0"/>
              <a:t>“</a:t>
            </a:r>
            <a:r>
              <a:rPr lang="en-US" sz="2800" b="1" i="1" dirty="0"/>
              <a:t>Yes</a:t>
            </a:r>
            <a:r>
              <a:rPr lang="en-US" sz="2800" i="1" dirty="0"/>
              <a:t>” </a:t>
            </a:r>
            <a:r>
              <a:rPr lang="en-US" sz="2800" dirty="0"/>
              <a:t>– a “strong affirmation” </a:t>
            </a:r>
            <a:r>
              <a:rPr lang="en-US" sz="1200" dirty="0"/>
              <a:t>(Strong)</a:t>
            </a:r>
            <a:r>
              <a:rPr lang="en-US" sz="2800" dirty="0"/>
              <a:t> “Yea, verily, even so” </a:t>
            </a:r>
            <a:r>
              <a:rPr lang="en-US" sz="1200" dirty="0"/>
              <a:t>(Vine)</a:t>
            </a:r>
            <a:r>
              <a:rPr lang="en-US" sz="3200" dirty="0"/>
              <a:t> </a:t>
            </a:r>
            <a:r>
              <a:rPr lang="en-US" sz="2800" dirty="0"/>
              <a:t>She agreed with Jesus.</a:t>
            </a:r>
            <a:endParaRPr lang="en-US" sz="1200" dirty="0"/>
          </a:p>
          <a:p>
            <a:r>
              <a:rPr lang="en-US" sz="2800" dirty="0"/>
              <a:t>She yet persisted in her pursuit.</a:t>
            </a:r>
          </a:p>
          <a:p>
            <a:r>
              <a:rPr lang="en-US" sz="2800" dirty="0"/>
              <a:t>Even if just the </a:t>
            </a:r>
            <a:r>
              <a:rPr lang="en-US" sz="2800" i="1" dirty="0"/>
              <a:t>“</a:t>
            </a:r>
            <a:r>
              <a:rPr lang="en-US" sz="2800" b="1" i="1" dirty="0"/>
              <a:t>crumbs</a:t>
            </a:r>
            <a:r>
              <a:rPr lang="en-US" sz="2800" i="1" dirty="0"/>
              <a:t>,”</a:t>
            </a:r>
            <a:r>
              <a:rPr lang="en-US" sz="2800" dirty="0"/>
              <a:t> she desperately wanted what only Jesus could provide.</a:t>
            </a:r>
          </a:p>
        </p:txBody>
      </p:sp>
    </p:spTree>
    <p:extLst>
      <p:ext uri="{BB962C8B-B14F-4D97-AF65-F5344CB8AC3E}">
        <p14:creationId xmlns:p14="http://schemas.microsoft.com/office/powerpoint/2010/main" val="22948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Healing a Canaanite Woman’s Daughter</a:t>
            </a:r>
            <a:br>
              <a:rPr lang="en-US" sz="3200" dirty="0">
                <a:solidFill>
                  <a:schemeClr val="tx1"/>
                </a:solidFill>
              </a:rPr>
            </a:br>
            <a:r>
              <a:rPr lang="en-US" sz="2400" dirty="0">
                <a:solidFill>
                  <a:schemeClr val="tx1"/>
                </a:solidFill>
              </a:rPr>
              <a:t>Matthew 15:21-28</a:t>
            </a:r>
            <a:endParaRPr lang="en-US" dirty="0">
              <a:solidFill>
                <a:schemeClr val="tx1"/>
              </a:solidFill>
            </a:endParaRPr>
          </a:p>
        </p:txBody>
      </p:sp>
      <p:sp>
        <p:nvSpPr>
          <p:cNvPr id="3" name="Content Placeholder 2"/>
          <p:cNvSpPr>
            <a:spLocks noGrp="1"/>
          </p:cNvSpPr>
          <p:nvPr>
            <p:ph idx="1"/>
          </p:nvPr>
        </p:nvSpPr>
        <p:spPr>
          <a:xfrm>
            <a:off x="173422" y="1387928"/>
            <a:ext cx="8804324" cy="3797963"/>
          </a:xfrm>
        </p:spPr>
        <p:txBody>
          <a:bodyPr>
            <a:spAutoFit/>
          </a:bodyPr>
          <a:lstStyle/>
          <a:p>
            <a:pPr marL="0" indent="0">
              <a:buNone/>
            </a:pPr>
            <a:r>
              <a:rPr lang="en-US" sz="2800" dirty="0"/>
              <a:t>Jesus then observes and remarks: </a:t>
            </a:r>
            <a:r>
              <a:rPr lang="en-US" sz="2800" i="1" dirty="0"/>
              <a:t>“O woman, </a:t>
            </a:r>
            <a:r>
              <a:rPr lang="en-US" sz="2800" b="1" i="1" dirty="0"/>
              <a:t>your faith is great</a:t>
            </a:r>
            <a:r>
              <a:rPr lang="en-US" sz="2800" i="1" dirty="0"/>
              <a:t>; it shall be done for you as you wish.” </a:t>
            </a:r>
            <a:r>
              <a:rPr lang="en-US" sz="2800" dirty="0"/>
              <a:t>(verse 28)</a:t>
            </a:r>
          </a:p>
          <a:p>
            <a:r>
              <a:rPr lang="en-US" sz="2800" dirty="0"/>
              <a:t>Great faith! (Matthew 8:10; 9:22)</a:t>
            </a:r>
          </a:p>
          <a:p>
            <a:r>
              <a:rPr lang="en-US" sz="2800" dirty="0"/>
              <a:t>Recognizing the divine order of the Father, she believed Jesus could still grant this miracle.</a:t>
            </a:r>
          </a:p>
          <a:p>
            <a:pPr marL="0" indent="0">
              <a:buNone/>
            </a:pPr>
            <a:r>
              <a:rPr lang="en-US" sz="2800" i="1" dirty="0"/>
              <a:t>“</a:t>
            </a:r>
            <a:r>
              <a:rPr lang="en-US" sz="2800" b="1" i="1" dirty="0"/>
              <a:t>Blessed is he who doesn’t take offense at Me</a:t>
            </a:r>
            <a:r>
              <a:rPr lang="en-US" sz="2800" i="1" dirty="0"/>
              <a:t>.”</a:t>
            </a:r>
            <a:r>
              <a:rPr lang="en-US" sz="2800" dirty="0"/>
              <a:t> </a:t>
            </a:r>
            <a:br>
              <a:rPr lang="en-US" sz="2800" dirty="0"/>
            </a:br>
            <a:r>
              <a:rPr lang="en-US" sz="2800" dirty="0"/>
              <a:t>(Luke 7:23, cf. John 6:61; Matthew 15:12)</a:t>
            </a:r>
          </a:p>
        </p:txBody>
      </p:sp>
    </p:spTree>
    <p:extLst>
      <p:ext uri="{BB962C8B-B14F-4D97-AF65-F5344CB8AC3E}">
        <p14:creationId xmlns:p14="http://schemas.microsoft.com/office/powerpoint/2010/main" val="1391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3121</TotalTime>
  <Words>1851</Words>
  <Application>Microsoft Office PowerPoint</Application>
  <PresentationFormat>On-screen Show (4:3)</PresentationFormat>
  <Paragraphs>106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Courier New</vt:lpstr>
      <vt:lpstr>Palatino Linotype</vt:lpstr>
      <vt:lpstr>Company background presentation</vt:lpstr>
      <vt:lpstr>The Life of Jesus Christ Lesson 11 – In Galilee And Beyond</vt:lpstr>
      <vt:lpstr>Purity and Defilement Matthew 15:1-21</vt:lpstr>
      <vt:lpstr>Healing a Canaanite Woman’s Daughter Matthew 15:21-28</vt:lpstr>
      <vt:lpstr>Healing a Canaanite Woman’s Daughter Matthew 15:21-28</vt:lpstr>
      <vt:lpstr>Healing a Canaanite Woman’s Daughter Matthew 15:21-28</vt:lpstr>
      <vt:lpstr>Healing a Canaanite Woman’s Daughter Matthew 15:21-28</vt:lpstr>
      <vt:lpstr>Healing a Canaanite Woman’s Daughter Matthew 15:21-28</vt:lpstr>
      <vt:lpstr>Healing a Canaanite Woman’s Daughter Matthew 15:21-28</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(Format)</dc:title>
  <dc:creator>Chris Simmons</dc:creator>
  <cp:lastModifiedBy>Richard Lidh</cp:lastModifiedBy>
  <cp:revision>9</cp:revision>
  <cp:lastPrinted>2020-04-30T04:13:44Z</cp:lastPrinted>
  <dcterms:created xsi:type="dcterms:W3CDTF">2011-11-13T00:33:04Z</dcterms:created>
  <dcterms:modified xsi:type="dcterms:W3CDTF">2020-04-30T04:13:49Z</dcterms:modified>
</cp:coreProperties>
</file>